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3" r:id="rId8"/>
    <p:sldId id="264" r:id="rId9"/>
    <p:sldId id="270" r:id="rId10"/>
    <p:sldId id="266" r:id="rId11"/>
    <p:sldId id="267" r:id="rId12"/>
    <p:sldId id="268" r:id="rId13"/>
    <p:sldId id="269" r:id="rId14"/>
    <p:sldId id="262" r:id="rId15"/>
    <p:sldId id="271" r:id="rId16"/>
    <p:sldId id="272" r:id="rId17"/>
    <p:sldId id="284" r:id="rId18"/>
    <p:sldId id="280" r:id="rId19"/>
    <p:sldId id="273" r:id="rId20"/>
    <p:sldId id="274" r:id="rId21"/>
    <p:sldId id="275" r:id="rId22"/>
    <p:sldId id="277" r:id="rId23"/>
    <p:sldId id="278" r:id="rId24"/>
    <p:sldId id="279" r:id="rId25"/>
    <p:sldId id="285" r:id="rId26"/>
    <p:sldId id="281" r:id="rId27"/>
    <p:sldId id="283" r:id="rId28"/>
    <p:sldId id="286" r:id="rId29"/>
    <p:sldId id="282" r:id="rId30"/>
    <p:sldId id="287" r:id="rId31"/>
    <p:sldId id="288" r:id="rId32"/>
    <p:sldId id="294" r:id="rId33"/>
    <p:sldId id="289" r:id="rId34"/>
    <p:sldId id="276" r:id="rId35"/>
    <p:sldId id="290" r:id="rId36"/>
    <p:sldId id="291" r:id="rId37"/>
    <p:sldId id="292" r:id="rId38"/>
    <p:sldId id="293"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627"/>
    <p:restoredTop sz="94709"/>
  </p:normalViewPr>
  <p:slideViewPr>
    <p:cSldViewPr snapToGrid="0" snapToObjects="1">
      <p:cViewPr>
        <p:scale>
          <a:sx n="120" d="100"/>
          <a:sy n="120" d="100"/>
        </p:scale>
        <p:origin x="-608" y="-70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presProps" Target="presProps.xml"/><Relationship Id="rId41" Type="http://schemas.openxmlformats.org/officeDocument/2006/relationships/viewProps" Target="viewProps.xml"/><Relationship Id="rId42" Type="http://schemas.openxmlformats.org/officeDocument/2006/relationships/theme" Target="theme/theme1.xml"/><Relationship Id="rId43"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9B298B67-7CB9-F94D-8C81-1B36310EA285}" type="datetimeFigureOut">
              <a:rPr lang="en-US" smtClean="0"/>
              <a:t>6/27/17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89D9066-4F25-124B-8F98-E17A12580F5E}" type="slidenum">
              <a:rPr lang="en-US" smtClean="0"/>
              <a:t>‹#›</a:t>
            </a:fld>
            <a:endParaRPr lang="en-US"/>
          </a:p>
        </p:txBody>
      </p:sp>
    </p:spTree>
    <p:extLst>
      <p:ext uri="{BB962C8B-B14F-4D97-AF65-F5344CB8AC3E}">
        <p14:creationId xmlns:p14="http://schemas.microsoft.com/office/powerpoint/2010/main" val="7857155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B298B67-7CB9-F94D-8C81-1B36310EA285}" type="datetimeFigureOut">
              <a:rPr lang="en-US" smtClean="0"/>
              <a:t>6/27/17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89D9066-4F25-124B-8F98-E17A12580F5E}" type="slidenum">
              <a:rPr lang="en-US" smtClean="0"/>
              <a:t>‹#›</a:t>
            </a:fld>
            <a:endParaRPr lang="en-US"/>
          </a:p>
        </p:txBody>
      </p:sp>
    </p:spTree>
    <p:extLst>
      <p:ext uri="{BB962C8B-B14F-4D97-AF65-F5344CB8AC3E}">
        <p14:creationId xmlns:p14="http://schemas.microsoft.com/office/powerpoint/2010/main" val="14708678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B298B67-7CB9-F94D-8C81-1B36310EA285}" type="datetimeFigureOut">
              <a:rPr lang="en-US" smtClean="0"/>
              <a:t>6/27/17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89D9066-4F25-124B-8F98-E17A12580F5E}" type="slidenum">
              <a:rPr lang="en-US" smtClean="0"/>
              <a:t>‹#›</a:t>
            </a:fld>
            <a:endParaRPr lang="en-US"/>
          </a:p>
        </p:txBody>
      </p:sp>
    </p:spTree>
    <p:extLst>
      <p:ext uri="{BB962C8B-B14F-4D97-AF65-F5344CB8AC3E}">
        <p14:creationId xmlns:p14="http://schemas.microsoft.com/office/powerpoint/2010/main" val="11909884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B298B67-7CB9-F94D-8C81-1B36310EA285}" type="datetimeFigureOut">
              <a:rPr lang="en-US" smtClean="0"/>
              <a:t>6/27/17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89D9066-4F25-124B-8F98-E17A12580F5E}" type="slidenum">
              <a:rPr lang="en-US" smtClean="0"/>
              <a:t>‹#›</a:t>
            </a:fld>
            <a:endParaRPr lang="en-US"/>
          </a:p>
        </p:txBody>
      </p:sp>
    </p:spTree>
    <p:extLst>
      <p:ext uri="{BB962C8B-B14F-4D97-AF65-F5344CB8AC3E}">
        <p14:creationId xmlns:p14="http://schemas.microsoft.com/office/powerpoint/2010/main" val="12075486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B298B67-7CB9-F94D-8C81-1B36310EA285}" type="datetimeFigureOut">
              <a:rPr lang="en-US" smtClean="0"/>
              <a:t>6/27/17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89D9066-4F25-124B-8F98-E17A12580F5E}" type="slidenum">
              <a:rPr lang="en-US" smtClean="0"/>
              <a:t>‹#›</a:t>
            </a:fld>
            <a:endParaRPr lang="en-US"/>
          </a:p>
        </p:txBody>
      </p:sp>
    </p:spTree>
    <p:extLst>
      <p:ext uri="{BB962C8B-B14F-4D97-AF65-F5344CB8AC3E}">
        <p14:creationId xmlns:p14="http://schemas.microsoft.com/office/powerpoint/2010/main" val="2006503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9B298B67-7CB9-F94D-8C81-1B36310EA285}" type="datetimeFigureOut">
              <a:rPr lang="en-US" smtClean="0"/>
              <a:t>6/27/17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89D9066-4F25-124B-8F98-E17A12580F5E}" type="slidenum">
              <a:rPr lang="en-US" smtClean="0"/>
              <a:t>‹#›</a:t>
            </a:fld>
            <a:endParaRPr lang="en-US"/>
          </a:p>
        </p:txBody>
      </p:sp>
    </p:spTree>
    <p:extLst>
      <p:ext uri="{BB962C8B-B14F-4D97-AF65-F5344CB8AC3E}">
        <p14:creationId xmlns:p14="http://schemas.microsoft.com/office/powerpoint/2010/main" val="7818125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9B298B67-7CB9-F94D-8C81-1B36310EA285}" type="datetimeFigureOut">
              <a:rPr lang="en-US" smtClean="0"/>
              <a:t>6/27/17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89D9066-4F25-124B-8F98-E17A12580F5E}" type="slidenum">
              <a:rPr lang="en-US" smtClean="0"/>
              <a:t>‹#›</a:t>
            </a:fld>
            <a:endParaRPr lang="en-US"/>
          </a:p>
        </p:txBody>
      </p:sp>
    </p:spTree>
    <p:extLst>
      <p:ext uri="{BB962C8B-B14F-4D97-AF65-F5344CB8AC3E}">
        <p14:creationId xmlns:p14="http://schemas.microsoft.com/office/powerpoint/2010/main" val="16186427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9B298B67-7CB9-F94D-8C81-1B36310EA285}" type="datetimeFigureOut">
              <a:rPr lang="en-US" smtClean="0"/>
              <a:t>6/27/17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89D9066-4F25-124B-8F98-E17A12580F5E}" type="slidenum">
              <a:rPr lang="en-US" smtClean="0"/>
              <a:t>‹#›</a:t>
            </a:fld>
            <a:endParaRPr lang="en-US"/>
          </a:p>
        </p:txBody>
      </p:sp>
    </p:spTree>
    <p:extLst>
      <p:ext uri="{BB962C8B-B14F-4D97-AF65-F5344CB8AC3E}">
        <p14:creationId xmlns:p14="http://schemas.microsoft.com/office/powerpoint/2010/main" val="2055565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B298B67-7CB9-F94D-8C81-1B36310EA285}" type="datetimeFigureOut">
              <a:rPr lang="en-US" smtClean="0"/>
              <a:t>6/27/17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89D9066-4F25-124B-8F98-E17A12580F5E}" type="slidenum">
              <a:rPr lang="en-US" smtClean="0"/>
              <a:t>‹#›</a:t>
            </a:fld>
            <a:endParaRPr lang="en-US"/>
          </a:p>
        </p:txBody>
      </p:sp>
    </p:spTree>
    <p:extLst>
      <p:ext uri="{BB962C8B-B14F-4D97-AF65-F5344CB8AC3E}">
        <p14:creationId xmlns:p14="http://schemas.microsoft.com/office/powerpoint/2010/main" val="16348617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B298B67-7CB9-F94D-8C81-1B36310EA285}" type="datetimeFigureOut">
              <a:rPr lang="en-US" smtClean="0"/>
              <a:t>6/27/17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89D9066-4F25-124B-8F98-E17A12580F5E}" type="slidenum">
              <a:rPr lang="en-US" smtClean="0"/>
              <a:t>‹#›</a:t>
            </a:fld>
            <a:endParaRPr lang="en-US"/>
          </a:p>
        </p:txBody>
      </p:sp>
    </p:spTree>
    <p:extLst>
      <p:ext uri="{BB962C8B-B14F-4D97-AF65-F5344CB8AC3E}">
        <p14:creationId xmlns:p14="http://schemas.microsoft.com/office/powerpoint/2010/main" val="676646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B298B67-7CB9-F94D-8C81-1B36310EA285}" type="datetimeFigureOut">
              <a:rPr lang="en-US" smtClean="0"/>
              <a:t>6/27/17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89D9066-4F25-124B-8F98-E17A12580F5E}" type="slidenum">
              <a:rPr lang="en-US" smtClean="0"/>
              <a:t>‹#›</a:t>
            </a:fld>
            <a:endParaRPr lang="en-US"/>
          </a:p>
        </p:txBody>
      </p:sp>
    </p:spTree>
    <p:extLst>
      <p:ext uri="{BB962C8B-B14F-4D97-AF65-F5344CB8AC3E}">
        <p14:creationId xmlns:p14="http://schemas.microsoft.com/office/powerpoint/2010/main" val="1221343462"/>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B298B67-7CB9-F94D-8C81-1B36310EA285}" type="datetimeFigureOut">
              <a:rPr lang="en-US" smtClean="0"/>
              <a:t>6/27/17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89D9066-4F25-124B-8F98-E17A12580F5E}" type="slidenum">
              <a:rPr lang="en-US" smtClean="0"/>
              <a:t>‹#›</a:t>
            </a:fld>
            <a:endParaRPr lang="en-US"/>
          </a:p>
        </p:txBody>
      </p:sp>
    </p:spTree>
    <p:extLst>
      <p:ext uri="{BB962C8B-B14F-4D97-AF65-F5344CB8AC3E}">
        <p14:creationId xmlns:p14="http://schemas.microsoft.com/office/powerpoint/2010/main" val="186182959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 Id="rId3" Type="http://schemas.openxmlformats.org/officeDocument/2006/relationships/image" Target="../media/image2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Predicting NBA Point Spreads</a:t>
            </a:r>
            <a:endParaRPr lang="en-US" dirty="0"/>
          </a:p>
        </p:txBody>
      </p:sp>
      <p:sp>
        <p:nvSpPr>
          <p:cNvPr id="3" name="Subtitle 2"/>
          <p:cNvSpPr>
            <a:spLocks noGrp="1"/>
          </p:cNvSpPr>
          <p:nvPr>
            <p:ph type="subTitle" idx="1"/>
          </p:nvPr>
        </p:nvSpPr>
        <p:spPr/>
        <p:txBody>
          <a:bodyPr/>
          <a:lstStyle/>
          <a:p>
            <a:r>
              <a:rPr lang="en-US" dirty="0" smtClean="0"/>
              <a:t>Andrew Adelson</a:t>
            </a:r>
            <a:endParaRPr lang="en-US" dirty="0"/>
          </a:p>
        </p:txBody>
      </p:sp>
    </p:spTree>
    <p:extLst>
      <p:ext uri="{BB962C8B-B14F-4D97-AF65-F5344CB8AC3E}">
        <p14:creationId xmlns:p14="http://schemas.microsoft.com/office/powerpoint/2010/main" val="64346309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How were the Vegas lines in 2016?</a:t>
            </a:r>
            <a:endParaRPr lang="en-US" dirty="0"/>
          </a:p>
        </p:txBody>
      </p:sp>
      <p:pic>
        <p:nvPicPr>
          <p:cNvPr id="10" name="Content Placeholder 9"/>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36850" y="2286794"/>
            <a:ext cx="6718300" cy="3429000"/>
          </a:xfrm>
        </p:spPr>
      </p:pic>
    </p:spTree>
    <p:extLst>
      <p:ext uri="{BB962C8B-B14F-4D97-AF65-F5344CB8AC3E}">
        <p14:creationId xmlns:p14="http://schemas.microsoft.com/office/powerpoint/2010/main" val="57580631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Summary Statistics for 2016</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985409" y="1902373"/>
            <a:ext cx="6221182" cy="3434611"/>
          </a:xfrm>
        </p:spPr>
      </p:pic>
    </p:spTree>
    <p:extLst>
      <p:ext uri="{BB962C8B-B14F-4D97-AF65-F5344CB8AC3E}">
        <p14:creationId xmlns:p14="http://schemas.microsoft.com/office/powerpoint/2010/main" val="141626323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What about Vegas since 2003?</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68650" y="2242344"/>
            <a:ext cx="5854700" cy="3517900"/>
          </a:xfrm>
        </p:spPr>
      </p:pic>
    </p:spTree>
    <p:extLst>
      <p:ext uri="{BB962C8B-B14F-4D97-AF65-F5344CB8AC3E}">
        <p14:creationId xmlns:p14="http://schemas.microsoft.com/office/powerpoint/2010/main" val="126468342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Summary Statistics for 2003-2016</a:t>
            </a:r>
            <a:endParaRPr lang="en-US"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43050" y="2883694"/>
            <a:ext cx="9105900" cy="2235200"/>
          </a:xfrm>
        </p:spPr>
      </p:pic>
    </p:spTree>
    <p:extLst>
      <p:ext uri="{BB962C8B-B14F-4D97-AF65-F5344CB8AC3E}">
        <p14:creationId xmlns:p14="http://schemas.microsoft.com/office/powerpoint/2010/main" val="112278438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Data Collection</a:t>
            </a:r>
            <a:endParaRPr lang="en-US" dirty="0"/>
          </a:p>
        </p:txBody>
      </p:sp>
      <p:sp>
        <p:nvSpPr>
          <p:cNvPr id="3" name="Content Placeholder 2"/>
          <p:cNvSpPr>
            <a:spLocks noGrp="1"/>
          </p:cNvSpPr>
          <p:nvPr>
            <p:ph idx="1"/>
          </p:nvPr>
        </p:nvSpPr>
        <p:spPr/>
        <p:txBody>
          <a:bodyPr/>
          <a:lstStyle/>
          <a:p>
            <a:r>
              <a:rPr lang="en-US" dirty="0" smtClean="0"/>
              <a:t>I scraped basketball-</a:t>
            </a:r>
            <a:r>
              <a:rPr lang="en-US" dirty="0" err="1" smtClean="0"/>
              <a:t>reference.com</a:t>
            </a:r>
            <a:r>
              <a:rPr lang="en-US" dirty="0" smtClean="0"/>
              <a:t> for box score data.</a:t>
            </a:r>
          </a:p>
          <a:p>
            <a:r>
              <a:rPr lang="en-US" dirty="0" smtClean="0"/>
              <a:t>Shout out to Richard for checking out my </a:t>
            </a:r>
            <a:r>
              <a:rPr lang="en-US" dirty="0" err="1"/>
              <a:t>G</a:t>
            </a:r>
            <a:r>
              <a:rPr lang="en-US" dirty="0" err="1" smtClean="0"/>
              <a:t>ithub</a:t>
            </a:r>
            <a:r>
              <a:rPr lang="en-US" dirty="0" smtClean="0"/>
              <a:t> code on the scrape</a:t>
            </a:r>
          </a:p>
          <a:p>
            <a:r>
              <a:rPr lang="en-US" dirty="0" smtClean="0"/>
              <a:t>I looped through basketball-</a:t>
            </a:r>
            <a:r>
              <a:rPr lang="en-US" dirty="0" err="1" smtClean="0"/>
              <a:t>references.com</a:t>
            </a:r>
            <a:r>
              <a:rPr lang="en-US" dirty="0" smtClean="0"/>
              <a:t>/</a:t>
            </a:r>
            <a:r>
              <a:rPr lang="en-US" dirty="0" err="1" smtClean="0"/>
              <a:t>boxscores</a:t>
            </a:r>
            <a:r>
              <a:rPr lang="en-US" dirty="0" smtClean="0"/>
              <a:t> to grab each box score.</a:t>
            </a:r>
          </a:p>
        </p:txBody>
      </p:sp>
    </p:spTree>
    <p:extLst>
      <p:ext uri="{BB962C8B-B14F-4D97-AF65-F5344CB8AC3E}">
        <p14:creationId xmlns:p14="http://schemas.microsoft.com/office/powerpoint/2010/main" val="94495491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Beautiful Soup</a:t>
            </a:r>
            <a:endParaRPr lang="en-US" dirty="0"/>
          </a:p>
        </p:txBody>
      </p:sp>
      <p:pic>
        <p:nvPicPr>
          <p:cNvPr id="8" name="Content Placeholder 7"/>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73242" y="1373680"/>
            <a:ext cx="7035915" cy="4351338"/>
          </a:xfrm>
        </p:spPr>
      </p:pic>
    </p:spTree>
    <p:extLst>
      <p:ext uri="{BB962C8B-B14F-4D97-AF65-F5344CB8AC3E}">
        <p14:creationId xmlns:p14="http://schemas.microsoft.com/office/powerpoint/2010/main" val="11413463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Baseline</a:t>
            </a:r>
            <a:endParaRPr lang="en-US" dirty="0"/>
          </a:p>
        </p:txBody>
      </p:sp>
      <p:sp>
        <p:nvSpPr>
          <p:cNvPr id="3" name="Content Placeholder 2"/>
          <p:cNvSpPr>
            <a:spLocks noGrp="1"/>
          </p:cNvSpPr>
          <p:nvPr>
            <p:ph idx="1"/>
          </p:nvPr>
        </p:nvSpPr>
        <p:spPr/>
        <p:txBody>
          <a:bodyPr/>
          <a:lstStyle/>
          <a:p>
            <a:r>
              <a:rPr lang="en-US" dirty="0" smtClean="0"/>
              <a:t>In the 2016-2017 season, the home team beat the spread 50.4% of the time</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39553" y="2575033"/>
            <a:ext cx="5277615" cy="3070335"/>
          </a:xfrm>
          <a:prstGeom prst="rect">
            <a:avLst/>
          </a:prstGeom>
        </p:spPr>
      </p:pic>
    </p:spTree>
    <p:extLst>
      <p:ext uri="{BB962C8B-B14F-4D97-AF65-F5344CB8AC3E}">
        <p14:creationId xmlns:p14="http://schemas.microsoft.com/office/powerpoint/2010/main" val="36341835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Four Factors</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Created by Dean Oliver, statistician. </a:t>
            </a:r>
            <a:r>
              <a:rPr lang="en-US" i="1" dirty="0" smtClean="0"/>
              <a:t>Basketball on Paper</a:t>
            </a:r>
            <a:endParaRPr lang="en-US" dirty="0" smtClean="0"/>
          </a:p>
          <a:p>
            <a:r>
              <a:rPr lang="en-US" dirty="0" smtClean="0"/>
              <a:t>Shooting- measured using </a:t>
            </a:r>
            <a:r>
              <a:rPr lang="en-US" dirty="0" err="1" smtClean="0"/>
              <a:t>eFG</a:t>
            </a:r>
            <a:r>
              <a:rPr lang="en-US" dirty="0" smtClean="0"/>
              <a:t>%</a:t>
            </a:r>
          </a:p>
          <a:p>
            <a:pPr lvl="1"/>
            <a:r>
              <a:rPr lang="en-US" dirty="0" smtClean="0"/>
              <a:t>(FG+.5*3P)/FGA</a:t>
            </a:r>
          </a:p>
          <a:p>
            <a:r>
              <a:rPr lang="en-US" dirty="0" smtClean="0"/>
              <a:t>Turnovers- measured with TO% </a:t>
            </a:r>
          </a:p>
          <a:p>
            <a:pPr lvl="1"/>
            <a:r>
              <a:rPr lang="en-US" dirty="0"/>
              <a:t>TOV / (FGA + 0.44 * FTA + TOV</a:t>
            </a:r>
            <a:r>
              <a:rPr lang="en-US" dirty="0" smtClean="0"/>
              <a:t>)</a:t>
            </a:r>
          </a:p>
          <a:p>
            <a:r>
              <a:rPr lang="en-US" dirty="0" smtClean="0"/>
              <a:t>Offensive Rebounding- ORB%</a:t>
            </a:r>
          </a:p>
          <a:p>
            <a:pPr lvl="1"/>
            <a:r>
              <a:rPr lang="en-US" dirty="0"/>
              <a:t> ORB / (ORB + </a:t>
            </a:r>
            <a:r>
              <a:rPr lang="en-US" dirty="0" err="1"/>
              <a:t>Opp</a:t>
            </a:r>
            <a:r>
              <a:rPr lang="en-US" dirty="0"/>
              <a:t> DRB</a:t>
            </a:r>
            <a:r>
              <a:rPr lang="en-US" dirty="0" smtClean="0"/>
              <a:t>)</a:t>
            </a:r>
          </a:p>
          <a:p>
            <a:r>
              <a:rPr lang="en-US" dirty="0" smtClean="0"/>
              <a:t>Defensive Rebounding – DRB%</a:t>
            </a:r>
          </a:p>
          <a:p>
            <a:pPr lvl="1"/>
            <a:r>
              <a:rPr lang="en-US" dirty="0"/>
              <a:t>DRB / (</a:t>
            </a:r>
            <a:r>
              <a:rPr lang="en-US" dirty="0" err="1"/>
              <a:t>Opp</a:t>
            </a:r>
            <a:r>
              <a:rPr lang="en-US" dirty="0"/>
              <a:t> ORB + </a:t>
            </a:r>
            <a:r>
              <a:rPr lang="en-US" dirty="0" smtClean="0"/>
              <a:t>DRB)</a:t>
            </a:r>
          </a:p>
          <a:p>
            <a:r>
              <a:rPr lang="en-US" dirty="0" smtClean="0"/>
              <a:t>Free Throws- - FT factor</a:t>
            </a:r>
          </a:p>
          <a:p>
            <a:pPr lvl="1"/>
            <a:r>
              <a:rPr lang="en-US" dirty="0"/>
              <a:t> FT / FGA</a:t>
            </a:r>
            <a:endParaRPr lang="en-US" dirty="0" smtClean="0"/>
          </a:p>
          <a:p>
            <a:pPr lvl="1"/>
            <a:endParaRPr lang="en-US" dirty="0" smtClean="0"/>
          </a:p>
        </p:txBody>
      </p:sp>
    </p:spTree>
    <p:extLst>
      <p:ext uri="{BB962C8B-B14F-4D97-AF65-F5344CB8AC3E}">
        <p14:creationId xmlns:p14="http://schemas.microsoft.com/office/powerpoint/2010/main" val="206478846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Features</a:t>
            </a:r>
            <a:endParaRPr lang="en-US" dirty="0"/>
          </a:p>
        </p:txBody>
      </p:sp>
      <p:sp>
        <p:nvSpPr>
          <p:cNvPr id="5" name="Content Placeholder 4"/>
          <p:cNvSpPr>
            <a:spLocks noGrp="1"/>
          </p:cNvSpPr>
          <p:nvPr>
            <p:ph idx="1"/>
          </p:nvPr>
        </p:nvSpPr>
        <p:spPr/>
        <p:txBody>
          <a:bodyPr>
            <a:normAutofit fontScale="92500" lnSpcReduction="10000"/>
          </a:bodyPr>
          <a:lstStyle/>
          <a:p>
            <a:r>
              <a:rPr lang="en-US" dirty="0" smtClean="0"/>
              <a:t>The model takes in the following features for both teams:</a:t>
            </a:r>
          </a:p>
          <a:p>
            <a:pPr lvl="1"/>
            <a:r>
              <a:rPr lang="en-US" dirty="0" smtClean="0"/>
              <a:t>3P</a:t>
            </a:r>
          </a:p>
          <a:p>
            <a:pPr lvl="1"/>
            <a:r>
              <a:rPr lang="en-US" dirty="0" smtClean="0"/>
              <a:t>3PA</a:t>
            </a:r>
          </a:p>
          <a:p>
            <a:pPr lvl="1"/>
            <a:r>
              <a:rPr lang="en-US" dirty="0" smtClean="0"/>
              <a:t>DRB%</a:t>
            </a:r>
          </a:p>
          <a:p>
            <a:pPr lvl="1"/>
            <a:r>
              <a:rPr lang="en-US" dirty="0" smtClean="0"/>
              <a:t>ORB%</a:t>
            </a:r>
          </a:p>
          <a:p>
            <a:pPr lvl="1"/>
            <a:r>
              <a:rPr lang="en-US" dirty="0" smtClean="0"/>
              <a:t>PPG</a:t>
            </a:r>
          </a:p>
          <a:p>
            <a:pPr lvl="1"/>
            <a:r>
              <a:rPr lang="en-US" dirty="0" smtClean="0"/>
              <a:t>TOV%</a:t>
            </a:r>
          </a:p>
          <a:p>
            <a:pPr lvl="1"/>
            <a:r>
              <a:rPr lang="en-US" dirty="0" smtClean="0"/>
              <a:t>win percent</a:t>
            </a:r>
          </a:p>
          <a:p>
            <a:pPr lvl="1"/>
            <a:r>
              <a:rPr lang="en-US" dirty="0" smtClean="0"/>
              <a:t>Played last night</a:t>
            </a:r>
          </a:p>
          <a:p>
            <a:pPr lvl="1"/>
            <a:r>
              <a:rPr lang="en-US" dirty="0" smtClean="0"/>
              <a:t>Played road game last night</a:t>
            </a:r>
          </a:p>
          <a:p>
            <a:pPr lvl="1"/>
            <a:r>
              <a:rPr lang="en-US" dirty="0" smtClean="0"/>
              <a:t>FT factor</a:t>
            </a:r>
          </a:p>
          <a:p>
            <a:pPr lvl="1"/>
            <a:r>
              <a:rPr lang="en-US" dirty="0" smtClean="0"/>
              <a:t>Distance from last game</a:t>
            </a:r>
          </a:p>
          <a:p>
            <a:pPr lvl="1"/>
            <a:endParaRPr lang="en-US" dirty="0" smtClean="0"/>
          </a:p>
        </p:txBody>
      </p:sp>
    </p:spTree>
    <p:extLst>
      <p:ext uri="{BB962C8B-B14F-4D97-AF65-F5344CB8AC3E}">
        <p14:creationId xmlns:p14="http://schemas.microsoft.com/office/powerpoint/2010/main" val="125221829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Logistic Regression</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2467051"/>
            <a:ext cx="10515600" cy="3068486"/>
          </a:xfrm>
        </p:spPr>
      </p:pic>
    </p:spTree>
    <p:extLst>
      <p:ext uri="{BB962C8B-B14F-4D97-AF65-F5344CB8AC3E}">
        <p14:creationId xmlns:p14="http://schemas.microsoft.com/office/powerpoint/2010/main" val="206116868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What is a point spread?</a:t>
            </a:r>
            <a:endParaRPr lang="en-US" dirty="0"/>
          </a:p>
        </p:txBody>
      </p:sp>
      <p:sp>
        <p:nvSpPr>
          <p:cNvPr id="3" name="Content Placeholder 2"/>
          <p:cNvSpPr>
            <a:spLocks noGrp="1"/>
          </p:cNvSpPr>
          <p:nvPr>
            <p:ph idx="1"/>
          </p:nvPr>
        </p:nvSpPr>
        <p:spPr/>
        <p:txBody>
          <a:bodyPr/>
          <a:lstStyle/>
          <a:p>
            <a:pPr>
              <a:lnSpc>
                <a:spcPct val="100000"/>
              </a:lnSpc>
              <a:spcBef>
                <a:spcPts val="0"/>
              </a:spcBef>
            </a:pPr>
            <a:r>
              <a:rPr lang="en-US" dirty="0" smtClean="0"/>
              <a:t>A point spread is a sports betting term</a:t>
            </a:r>
          </a:p>
          <a:p>
            <a:pPr>
              <a:lnSpc>
                <a:spcPct val="100000"/>
              </a:lnSpc>
              <a:spcBef>
                <a:spcPts val="0"/>
              </a:spcBef>
            </a:pPr>
            <a:r>
              <a:rPr lang="en-US" dirty="0" smtClean="0"/>
              <a:t>Casinos in Vegas hire odds makers to create models to predict an outcome for the score differential between two teams in a game.</a:t>
            </a:r>
          </a:p>
          <a:p>
            <a:pPr>
              <a:lnSpc>
                <a:spcPct val="100000"/>
              </a:lnSpc>
              <a:spcBef>
                <a:spcPts val="0"/>
              </a:spcBef>
            </a:pPr>
            <a:r>
              <a:rPr lang="en-US" dirty="0" smtClean="0"/>
              <a:t>For example, the point spread for the NBA Finals Game 4 is -6 for Golden State. This means that Golden State should when by approximately 6 points on average.</a:t>
            </a:r>
          </a:p>
          <a:p>
            <a:pPr>
              <a:lnSpc>
                <a:spcPct val="100000"/>
              </a:lnSpc>
              <a:spcBef>
                <a:spcPts val="0"/>
              </a:spcBef>
            </a:pPr>
            <a:r>
              <a:rPr lang="en-US" dirty="0" smtClean="0"/>
              <a:t>If we bet on Cleveland’s side, it would be +6.</a:t>
            </a:r>
          </a:p>
        </p:txBody>
      </p:sp>
    </p:spTree>
    <p:extLst>
      <p:ext uri="{BB962C8B-B14F-4D97-AF65-F5344CB8AC3E}">
        <p14:creationId xmlns:p14="http://schemas.microsoft.com/office/powerpoint/2010/main" val="154999892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Decision Tree</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80849" y="1825518"/>
            <a:ext cx="10515600" cy="3384599"/>
          </a:xfrm>
        </p:spPr>
      </p:pic>
    </p:spTree>
    <p:extLst>
      <p:ext uri="{BB962C8B-B14F-4D97-AF65-F5344CB8AC3E}">
        <p14:creationId xmlns:p14="http://schemas.microsoft.com/office/powerpoint/2010/main" val="48280112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K Nearest Neighbors</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5028" y="2207171"/>
            <a:ext cx="10515600" cy="2751731"/>
          </a:xfrm>
        </p:spPr>
      </p:pic>
    </p:spTree>
    <p:extLst>
      <p:ext uri="{BB962C8B-B14F-4D97-AF65-F5344CB8AC3E}">
        <p14:creationId xmlns:p14="http://schemas.microsoft.com/office/powerpoint/2010/main" val="144719604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Random Forest Classifier</a:t>
            </a:r>
            <a:endParaRPr lang="en-US"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2429884"/>
            <a:ext cx="10515600" cy="3142820"/>
          </a:xfrm>
        </p:spPr>
      </p:pic>
    </p:spTree>
    <p:extLst>
      <p:ext uri="{BB962C8B-B14F-4D97-AF65-F5344CB8AC3E}">
        <p14:creationId xmlns:p14="http://schemas.microsoft.com/office/powerpoint/2010/main" val="60020624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mtClean="0"/>
              <a:t>SVM</a:t>
            </a:r>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04900" y="2293144"/>
            <a:ext cx="9982200" cy="3416300"/>
          </a:xfrm>
        </p:spPr>
      </p:pic>
    </p:spTree>
    <p:extLst>
      <p:ext uri="{BB962C8B-B14F-4D97-AF65-F5344CB8AC3E}">
        <p14:creationId xmlns:p14="http://schemas.microsoft.com/office/powerpoint/2010/main" val="157428092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Try PCA with more features?</a:t>
            </a:r>
            <a:endParaRPr lang="en-US" dirty="0"/>
          </a:p>
        </p:txBody>
      </p:sp>
      <p:sp>
        <p:nvSpPr>
          <p:cNvPr id="5" name="Content Placeholder 4"/>
          <p:cNvSpPr>
            <a:spLocks noGrp="1"/>
          </p:cNvSpPr>
          <p:nvPr>
            <p:ph idx="1"/>
          </p:nvPr>
        </p:nvSpPr>
        <p:spPr/>
        <p:txBody>
          <a:bodyPr>
            <a:normAutofit/>
          </a:bodyPr>
          <a:lstStyle/>
          <a:p>
            <a:r>
              <a:rPr lang="en-US" dirty="0" smtClean="0"/>
              <a:t>Next, I included all of the features that I scraped, while also using some advanced statistics, such as </a:t>
            </a:r>
            <a:r>
              <a:rPr lang="en-US" dirty="0" err="1" smtClean="0"/>
              <a:t>eFG</a:t>
            </a:r>
            <a:r>
              <a:rPr lang="en-US" dirty="0" smtClean="0"/>
              <a:t>%</a:t>
            </a:r>
          </a:p>
          <a:p>
            <a:r>
              <a:rPr lang="en-US" dirty="0" smtClean="0"/>
              <a:t>I looked at both teams statistics, as well as their opponents statistics.</a:t>
            </a:r>
          </a:p>
          <a:p>
            <a:r>
              <a:rPr lang="en-US" dirty="0" smtClean="0"/>
              <a:t>For example, there are four features for points per game: </a:t>
            </a:r>
            <a:r>
              <a:rPr lang="en-US" dirty="0" err="1" smtClean="0"/>
              <a:t>ppg_home</a:t>
            </a:r>
            <a:r>
              <a:rPr lang="en-US" dirty="0" smtClean="0"/>
              <a:t>, </a:t>
            </a:r>
            <a:r>
              <a:rPr lang="en-US" dirty="0" err="1" smtClean="0"/>
              <a:t>opp_ppg_home</a:t>
            </a:r>
            <a:r>
              <a:rPr lang="en-US" dirty="0" smtClean="0"/>
              <a:t>, </a:t>
            </a:r>
            <a:r>
              <a:rPr lang="en-US" dirty="0" err="1" smtClean="0"/>
              <a:t>ppg_away</a:t>
            </a:r>
            <a:r>
              <a:rPr lang="en-US" dirty="0" smtClean="0"/>
              <a:t>, </a:t>
            </a:r>
            <a:r>
              <a:rPr lang="en-US" dirty="0" err="1" smtClean="0"/>
              <a:t>opp_ppg_away</a:t>
            </a:r>
            <a:endParaRPr lang="en-US" dirty="0"/>
          </a:p>
        </p:txBody>
      </p:sp>
    </p:spTree>
    <p:extLst>
      <p:ext uri="{BB962C8B-B14F-4D97-AF65-F5344CB8AC3E}">
        <p14:creationId xmlns:p14="http://schemas.microsoft.com/office/powerpoint/2010/main" val="194702797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Full List of Features</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['3P_home', '3P%_home', '3PA_home', '</a:t>
            </a:r>
            <a:r>
              <a:rPr lang="en-US" dirty="0" err="1" smtClean="0"/>
              <a:t>DRB%_home</a:t>
            </a:r>
            <a:r>
              <a:rPr lang="en-US" dirty="0" smtClean="0"/>
              <a:t>', '</a:t>
            </a:r>
            <a:r>
              <a:rPr lang="en-US" dirty="0" err="1" smtClean="0"/>
              <a:t>EFG%_home</a:t>
            </a:r>
            <a:r>
              <a:rPr lang="en-US" dirty="0" smtClean="0"/>
              <a:t>',       '</a:t>
            </a:r>
            <a:r>
              <a:rPr lang="en-US" dirty="0" err="1" smtClean="0"/>
              <a:t>FT_factor_home</a:t>
            </a:r>
            <a:r>
              <a:rPr lang="en-US" dirty="0" smtClean="0"/>
              <a:t>', '</a:t>
            </a:r>
            <a:r>
              <a:rPr lang="en-US" dirty="0" err="1" smtClean="0"/>
              <a:t>ORB%_home</a:t>
            </a:r>
            <a:r>
              <a:rPr lang="en-US" dirty="0" smtClean="0"/>
              <a:t>', '</a:t>
            </a:r>
            <a:r>
              <a:rPr lang="en-US" dirty="0" err="1" smtClean="0"/>
              <a:t>PPG_home</a:t>
            </a:r>
            <a:r>
              <a:rPr lang="en-US" dirty="0" smtClean="0"/>
              <a:t>', 'TOV%_home','opp_3P_home', 'opp_3P%_home', 'opp_3PA_home', '</a:t>
            </a:r>
            <a:r>
              <a:rPr lang="en-US" dirty="0" err="1" smtClean="0"/>
              <a:t>opp_DRB%_home</a:t>
            </a:r>
            <a:r>
              <a:rPr lang="en-US" dirty="0" smtClean="0"/>
              <a:t>',       '</a:t>
            </a:r>
            <a:r>
              <a:rPr lang="en-US" dirty="0" err="1" smtClean="0"/>
              <a:t>opp_EFG%_home</a:t>
            </a:r>
            <a:r>
              <a:rPr lang="en-US" dirty="0" smtClean="0"/>
              <a:t>', '</a:t>
            </a:r>
            <a:r>
              <a:rPr lang="en-US" dirty="0" err="1" smtClean="0"/>
              <a:t>opp_FT_factor_home</a:t>
            </a:r>
            <a:r>
              <a:rPr lang="en-US" dirty="0" smtClean="0"/>
              <a:t>', '</a:t>
            </a:r>
            <a:r>
              <a:rPr lang="en-US" dirty="0" err="1" smtClean="0"/>
              <a:t>opp_ORB%_home</a:t>
            </a:r>
            <a:r>
              <a:rPr lang="en-US" dirty="0" smtClean="0"/>
              <a:t>',       '</a:t>
            </a:r>
            <a:r>
              <a:rPr lang="en-US" dirty="0" err="1" smtClean="0"/>
              <a:t>opp_PPG_home</a:t>
            </a:r>
            <a:r>
              <a:rPr lang="en-US" dirty="0" smtClean="0"/>
              <a:t>', '</a:t>
            </a:r>
            <a:r>
              <a:rPr lang="en-US" dirty="0" err="1" smtClean="0"/>
              <a:t>opp_TOV%_home</a:t>
            </a:r>
            <a:r>
              <a:rPr lang="en-US" dirty="0" smtClean="0"/>
              <a:t>', 'win_percent_home','Days_Since_home','played_road_last_night_home', '</a:t>
            </a:r>
            <a:r>
              <a:rPr lang="en-US" dirty="0" err="1" smtClean="0"/>
              <a:t>played_diff_loc_last_night_home</a:t>
            </a:r>
            <a:r>
              <a:rPr lang="en-US" dirty="0" smtClean="0"/>
              <a:t>',      '3P_away', '3P%_away', '3PA_away', '</a:t>
            </a:r>
            <a:r>
              <a:rPr lang="en-US" dirty="0" err="1" smtClean="0"/>
              <a:t>DRB%_away</a:t>
            </a:r>
            <a:r>
              <a:rPr lang="en-US" dirty="0" smtClean="0"/>
              <a:t>', '</a:t>
            </a:r>
            <a:r>
              <a:rPr lang="en-US" dirty="0" err="1" smtClean="0"/>
              <a:t>EFG%_away</a:t>
            </a:r>
            <a:r>
              <a:rPr lang="en-US" dirty="0" smtClean="0"/>
              <a:t>',       '</a:t>
            </a:r>
            <a:r>
              <a:rPr lang="en-US" dirty="0" err="1" smtClean="0"/>
              <a:t>FT_factor_away</a:t>
            </a:r>
            <a:r>
              <a:rPr lang="en-US" dirty="0" smtClean="0"/>
              <a:t>', '</a:t>
            </a:r>
            <a:r>
              <a:rPr lang="en-US" dirty="0" err="1" smtClean="0"/>
              <a:t>ORB%_away</a:t>
            </a:r>
            <a:r>
              <a:rPr lang="en-US" dirty="0" smtClean="0"/>
              <a:t>', '</a:t>
            </a:r>
            <a:r>
              <a:rPr lang="en-US" dirty="0" err="1" smtClean="0"/>
              <a:t>PPG_away</a:t>
            </a:r>
            <a:r>
              <a:rPr lang="en-US" dirty="0" smtClean="0"/>
              <a:t>', 'TOV%_away','opp_3P_away',       'opp_3P%_away', 'opp_3PA_away', '</a:t>
            </a:r>
            <a:r>
              <a:rPr lang="en-US" dirty="0" err="1" smtClean="0"/>
              <a:t>opp_DRB%_away</a:t>
            </a:r>
            <a:r>
              <a:rPr lang="en-US" dirty="0" smtClean="0"/>
              <a:t>', '</a:t>
            </a:r>
            <a:r>
              <a:rPr lang="en-US" dirty="0" err="1" smtClean="0"/>
              <a:t>opp_EFG%_away</a:t>
            </a:r>
            <a:r>
              <a:rPr lang="en-US" dirty="0" smtClean="0"/>
              <a:t>',       '</a:t>
            </a:r>
            <a:r>
              <a:rPr lang="en-US" dirty="0" err="1" smtClean="0"/>
              <a:t>opp_FT_factor_away</a:t>
            </a:r>
            <a:r>
              <a:rPr lang="en-US" dirty="0" smtClean="0"/>
              <a:t>', '</a:t>
            </a:r>
            <a:r>
              <a:rPr lang="en-US" dirty="0" err="1" smtClean="0"/>
              <a:t>opp_ORB%_away</a:t>
            </a:r>
            <a:r>
              <a:rPr lang="en-US" dirty="0" smtClean="0"/>
              <a:t>', '</a:t>
            </a:r>
            <a:r>
              <a:rPr lang="en-US" dirty="0" err="1" smtClean="0"/>
              <a:t>opp_PPG_away</a:t>
            </a:r>
            <a:r>
              <a:rPr lang="en-US" dirty="0" smtClean="0"/>
              <a:t>',       'opp_TOV%_away','win_percent_away','Days_Since_away','distance_From_Last_Game_home','played_road_last_night_away',       '</a:t>
            </a:r>
            <a:r>
              <a:rPr lang="en-US" dirty="0" err="1" smtClean="0"/>
              <a:t>played_diff_loc_last_night_away</a:t>
            </a:r>
            <a:r>
              <a:rPr lang="en-US" dirty="0" smtClean="0"/>
              <a:t>']</a:t>
            </a:r>
          </a:p>
          <a:p>
            <a:endParaRPr lang="en-US" dirty="0"/>
          </a:p>
        </p:txBody>
      </p:sp>
    </p:spTree>
    <p:extLst>
      <p:ext uri="{BB962C8B-B14F-4D97-AF65-F5344CB8AC3E}">
        <p14:creationId xmlns:p14="http://schemas.microsoft.com/office/powerpoint/2010/main" val="138270441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Explained Variance</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27150" y="1861344"/>
            <a:ext cx="9537700" cy="4279900"/>
          </a:xfrm>
        </p:spPr>
      </p:pic>
    </p:spTree>
    <p:extLst>
      <p:ext uri="{BB962C8B-B14F-4D97-AF65-F5344CB8AC3E}">
        <p14:creationId xmlns:p14="http://schemas.microsoft.com/office/powerpoint/2010/main" val="107826209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PCA with SVM</a:t>
            </a:r>
            <a:endParaRPr lang="en-US" dirty="0"/>
          </a:p>
        </p:txBody>
      </p:sp>
      <p:pic>
        <p:nvPicPr>
          <p:cNvPr id="24" name="Content Placeholder 2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820836"/>
            <a:ext cx="9512300" cy="3225800"/>
          </a:xfrm>
        </p:spPr>
      </p:pic>
    </p:spTree>
    <p:extLst>
      <p:ext uri="{BB962C8B-B14F-4D97-AF65-F5344CB8AC3E}">
        <p14:creationId xmlns:p14="http://schemas.microsoft.com/office/powerpoint/2010/main" val="259569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PCA with Random Forest</a:t>
            </a:r>
            <a:endParaRPr lang="en-US" dirty="0"/>
          </a:p>
        </p:txBody>
      </p:sp>
      <p:pic>
        <p:nvPicPr>
          <p:cNvPr id="12" name="Content Placeholder 11"/>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2132408"/>
            <a:ext cx="10515600" cy="3737772"/>
          </a:xfrm>
        </p:spPr>
      </p:pic>
    </p:spTree>
    <p:extLst>
      <p:ext uri="{BB962C8B-B14F-4D97-AF65-F5344CB8AC3E}">
        <p14:creationId xmlns:p14="http://schemas.microsoft.com/office/powerpoint/2010/main" val="122201106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Isolating Some Features</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26600" y="1825625"/>
            <a:ext cx="9138800" cy="4351338"/>
          </a:xfrm>
        </p:spPr>
      </p:pic>
    </p:spTree>
    <p:extLst>
      <p:ext uri="{BB962C8B-B14F-4D97-AF65-F5344CB8AC3E}">
        <p14:creationId xmlns:p14="http://schemas.microsoft.com/office/powerpoint/2010/main" val="89656497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Why should we care?</a:t>
            </a:r>
            <a:endParaRPr lang="en-US" dirty="0"/>
          </a:p>
        </p:txBody>
      </p:sp>
      <p:sp>
        <p:nvSpPr>
          <p:cNvPr id="3" name="Content Placeholder 2"/>
          <p:cNvSpPr>
            <a:spLocks noGrp="1"/>
          </p:cNvSpPr>
          <p:nvPr>
            <p:ph idx="1"/>
          </p:nvPr>
        </p:nvSpPr>
        <p:spPr/>
        <p:txBody>
          <a:bodyPr/>
          <a:lstStyle/>
          <a:p>
            <a:r>
              <a:rPr lang="en-US" dirty="0" smtClean="0"/>
              <a:t>As data scientists, we can build models. What if our models result in a difference of opinion from the Vegas models? </a:t>
            </a:r>
          </a:p>
          <a:p>
            <a:r>
              <a:rPr lang="en-US" dirty="0" smtClean="0"/>
              <a:t>If we trust our models [and are gamblers], we should put our money where our math is. </a:t>
            </a:r>
          </a:p>
          <a:p>
            <a:r>
              <a:rPr lang="en-US" dirty="0" smtClean="0"/>
              <a:t>The reason anyone [should] gamble is because they feel strongly that their opinion is more correct than someone else’s opinion. </a:t>
            </a:r>
          </a:p>
          <a:p>
            <a:r>
              <a:rPr lang="en-US" dirty="0" smtClean="0"/>
              <a:t>It’s much easier when you are betting a friend. In this case, I seek to bet against Vegas. Good luck me.</a:t>
            </a:r>
            <a:endParaRPr lang="en-US" dirty="0"/>
          </a:p>
        </p:txBody>
      </p:sp>
    </p:spTree>
    <p:extLst>
      <p:ext uri="{BB962C8B-B14F-4D97-AF65-F5344CB8AC3E}">
        <p14:creationId xmlns:p14="http://schemas.microsoft.com/office/powerpoint/2010/main" val="208268054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Central Limit Theorem</a:t>
            </a:r>
            <a:endParaRPr lang="en-US" dirty="0"/>
          </a:p>
        </p:txBody>
      </p:sp>
      <p:sp>
        <p:nvSpPr>
          <p:cNvPr id="3" name="Content Placeholder 2"/>
          <p:cNvSpPr>
            <a:spLocks noGrp="1"/>
          </p:cNvSpPr>
          <p:nvPr>
            <p:ph idx="1"/>
          </p:nvPr>
        </p:nvSpPr>
        <p:spPr/>
        <p:txBody>
          <a:bodyPr/>
          <a:lstStyle/>
          <a:p>
            <a:r>
              <a:rPr lang="en-US" dirty="0" smtClean="0"/>
              <a:t>Some of these feature isolations have a mean less than .5. Do they have a negative impact on picking a side?</a:t>
            </a:r>
          </a:p>
          <a:p>
            <a:r>
              <a:rPr lang="en-US" dirty="0" smtClean="0"/>
              <a:t>All of the numbers I have calculated have been pretty damn close to the baseline of .504.</a:t>
            </a:r>
          </a:p>
          <a:p>
            <a:r>
              <a:rPr lang="en-US" dirty="0"/>
              <a:t>T</a:t>
            </a:r>
            <a:r>
              <a:rPr lang="en-US" dirty="0" smtClean="0"/>
              <a:t>he best result I have is the dimensionally reduced Random Forest, where I got .522</a:t>
            </a:r>
          </a:p>
        </p:txBody>
      </p:sp>
    </p:spTree>
    <p:extLst>
      <p:ext uri="{BB962C8B-B14F-4D97-AF65-F5344CB8AC3E}">
        <p14:creationId xmlns:p14="http://schemas.microsoft.com/office/powerpoint/2010/main" val="171899360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Central Limit Theorem</a:t>
            </a:r>
            <a:endParaRPr lang="en-US" dirty="0"/>
          </a:p>
        </p:txBody>
      </p:sp>
      <p:sp>
        <p:nvSpPr>
          <p:cNvPr id="3" name="Content Placeholder 2"/>
          <p:cNvSpPr>
            <a:spLocks noGrp="1"/>
          </p:cNvSpPr>
          <p:nvPr>
            <p:ph idx="1"/>
          </p:nvPr>
        </p:nvSpPr>
        <p:spPr/>
        <p:txBody>
          <a:bodyPr>
            <a:normAutofit/>
          </a:bodyPr>
          <a:lstStyle/>
          <a:p>
            <a:r>
              <a:rPr lang="en-US" sz="2400" dirty="0" smtClean="0"/>
              <a:t>Let’s assume that the model produces no information. This is our null hypothesis.</a:t>
            </a:r>
          </a:p>
          <a:p>
            <a:r>
              <a:rPr lang="en-US" sz="2400" dirty="0" smtClean="0"/>
              <a:t>I have essentially flipped a coin a bunch of times and sometimes heads is a little bit stickier.</a:t>
            </a:r>
          </a:p>
          <a:p>
            <a:r>
              <a:rPr lang="en-US" sz="2400" dirty="0" smtClean="0"/>
              <a:t>What is the probability I would get heads 52.2% of the time due to random chance?</a:t>
            </a:r>
          </a:p>
          <a:p>
            <a:r>
              <a:rPr lang="en-US" sz="2400" dirty="0" smtClean="0"/>
              <a:t>The sample size is approximately 900. We know from the Central Limit Theorem that the standard deviation of the distribution of sample means is the standard deviation of the original distribution divided by the square root of n</a:t>
            </a:r>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76284" y="5047992"/>
            <a:ext cx="2286000" cy="1003300"/>
          </a:xfrm>
          <a:prstGeom prst="rect">
            <a:avLst/>
          </a:prstGeom>
        </p:spPr>
      </p:pic>
    </p:spTree>
    <p:extLst>
      <p:ext uri="{BB962C8B-B14F-4D97-AF65-F5344CB8AC3E}">
        <p14:creationId xmlns:p14="http://schemas.microsoft.com/office/powerpoint/2010/main" val="204245408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CLT (cont.)</a:t>
            </a:r>
            <a:endParaRPr lang="en-US" dirty="0"/>
          </a:p>
        </p:txBody>
      </p:sp>
      <p:sp>
        <p:nvSpPr>
          <p:cNvPr id="5" name="Content Placeholder 4"/>
          <p:cNvSpPr>
            <a:spLocks noGrp="1"/>
          </p:cNvSpPr>
          <p:nvPr>
            <p:ph idx="1"/>
          </p:nvPr>
        </p:nvSpPr>
        <p:spPr/>
        <p:txBody>
          <a:bodyPr/>
          <a:lstStyle/>
          <a:p>
            <a:r>
              <a:rPr lang="en-US" dirty="0" smtClean="0"/>
              <a:t>Variance of Bernoulli distribution with mean .5 = .5*.5 = .25</a:t>
            </a:r>
          </a:p>
          <a:p>
            <a:r>
              <a:rPr lang="en-US" dirty="0" smtClean="0"/>
              <a:t>Variance of distribution of sample means =.25/909= .000275.</a:t>
            </a:r>
          </a:p>
          <a:p>
            <a:r>
              <a:rPr lang="en-US" dirty="0" smtClean="0"/>
              <a:t>Standard deviation of distribution of sample means = </a:t>
            </a:r>
            <a:r>
              <a:rPr lang="en-US" dirty="0" err="1" smtClean="0"/>
              <a:t>sqrt</a:t>
            </a:r>
            <a:r>
              <a:rPr lang="en-US" dirty="0" smtClean="0"/>
              <a:t>(.000275) = .0165</a:t>
            </a:r>
          </a:p>
          <a:p>
            <a:r>
              <a:rPr lang="en-US" dirty="0" smtClean="0"/>
              <a:t>We also know that the distribution of sample means is approximately normal (from CLT)</a:t>
            </a:r>
          </a:p>
          <a:p>
            <a:endParaRPr lang="en-US" dirty="0"/>
          </a:p>
        </p:txBody>
      </p:sp>
    </p:spTree>
    <p:extLst>
      <p:ext uri="{BB962C8B-B14F-4D97-AF65-F5344CB8AC3E}">
        <p14:creationId xmlns:p14="http://schemas.microsoft.com/office/powerpoint/2010/main" val="125376904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Getting 52.2% wins?</a:t>
            </a:r>
            <a:endParaRPr lang="en-US" dirty="0"/>
          </a:p>
        </p:txBody>
      </p:sp>
      <p:sp>
        <p:nvSpPr>
          <p:cNvPr id="3" name="Content Placeholder 2"/>
          <p:cNvSpPr>
            <a:spLocks noGrp="1"/>
          </p:cNvSpPr>
          <p:nvPr>
            <p:ph idx="1"/>
          </p:nvPr>
        </p:nvSpPr>
        <p:spPr/>
        <p:txBody>
          <a:bodyPr/>
          <a:lstStyle/>
          <a:p>
            <a:r>
              <a:rPr lang="en-US" dirty="0" smtClean="0"/>
              <a:t>The chance of getting this by random chance is (.522-.5)/.0165 =1.33 standard deviations from the mean.</a:t>
            </a:r>
          </a:p>
          <a:p>
            <a:r>
              <a:rPr lang="en-US" dirty="0" smtClean="0"/>
              <a:t>Let’s assume the null hypothesis is that our model produces the same result as randomly picking a side. So, it is essentially a coin flip.</a:t>
            </a:r>
          </a:p>
          <a:p>
            <a:r>
              <a:rPr lang="en-US" dirty="0" smtClean="0"/>
              <a:t>For a one sided test, there is roughly a 9.7% chance that this would happen given the null hypothesis.</a:t>
            </a:r>
          </a:p>
          <a:p>
            <a:r>
              <a:rPr lang="en-US" dirty="0" smtClean="0"/>
              <a:t>With an alpha level of .05, we cannot reject the null hypothesis.</a:t>
            </a:r>
            <a:endParaRPr lang="en-US" dirty="0"/>
          </a:p>
        </p:txBody>
      </p:sp>
    </p:spTree>
    <p:extLst>
      <p:ext uri="{BB962C8B-B14F-4D97-AF65-F5344CB8AC3E}">
        <p14:creationId xmlns:p14="http://schemas.microsoft.com/office/powerpoint/2010/main" val="63313971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Summary</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66776" y="1282262"/>
            <a:ext cx="3416532" cy="4388824"/>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11884" y="1690688"/>
            <a:ext cx="3431722" cy="3980398"/>
          </a:xfrm>
          <a:prstGeom prst="rect">
            <a:avLst/>
          </a:prstGeom>
        </p:spPr>
      </p:pic>
    </p:spTree>
    <p:extLst>
      <p:ext uri="{BB962C8B-B14F-4D97-AF65-F5344CB8AC3E}">
        <p14:creationId xmlns:p14="http://schemas.microsoft.com/office/powerpoint/2010/main" val="152053362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Summary (cont.)</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Vegas is good.</a:t>
            </a:r>
          </a:p>
          <a:p>
            <a:r>
              <a:rPr lang="en-US" dirty="0" smtClean="0"/>
              <a:t>If you want to make money betting on sports, maybe NBA point spreads is not the right niche.</a:t>
            </a:r>
          </a:p>
          <a:p>
            <a:r>
              <a:rPr lang="en-US" dirty="0" smtClean="0"/>
              <a:t>Different approaches: </a:t>
            </a:r>
          </a:p>
          <a:p>
            <a:pPr lvl="1"/>
            <a:r>
              <a:rPr lang="en-US" dirty="0" smtClean="0"/>
              <a:t>Analyze each feature separately. Spend more time feature engineering.</a:t>
            </a:r>
          </a:p>
          <a:p>
            <a:pPr lvl="1"/>
            <a:r>
              <a:rPr lang="en-US" dirty="0" smtClean="0"/>
              <a:t>Cluster games by type, using features such as game pace, DRB%, location, back-to-back road games, team styles, size, PPG, etc.</a:t>
            </a:r>
          </a:p>
          <a:p>
            <a:pPr lvl="1"/>
            <a:r>
              <a:rPr lang="en-US" dirty="0" smtClean="0"/>
              <a:t>Make sure to incorporate if a star player is out. Calculate percentage of different areas of production missing on a certain night and use these as features. Could use a decision tree.</a:t>
            </a:r>
          </a:p>
          <a:p>
            <a:pPr lvl="1"/>
            <a:r>
              <a:rPr lang="en-US" dirty="0" smtClean="0"/>
              <a:t>Somehow quantify mismatches. For example, a small team would have a tough time guarding a quality center.</a:t>
            </a:r>
          </a:p>
          <a:p>
            <a:pPr lvl="1"/>
            <a:r>
              <a:rPr lang="en-US" dirty="0" smtClean="0"/>
              <a:t>Quantify “star power” – playmakers that regularly impact the outcome of a game</a:t>
            </a:r>
          </a:p>
          <a:p>
            <a:pPr lvl="1"/>
            <a:r>
              <a:rPr lang="en-US" dirty="0" smtClean="0"/>
              <a:t>Use a neural network</a:t>
            </a:r>
          </a:p>
          <a:p>
            <a:pPr lvl="1"/>
            <a:r>
              <a:rPr lang="en-US" dirty="0" smtClean="0"/>
              <a:t>Copy someone else</a:t>
            </a:r>
            <a:endParaRPr lang="en-US" dirty="0"/>
          </a:p>
        </p:txBody>
      </p:sp>
    </p:spTree>
    <p:extLst>
      <p:ext uri="{BB962C8B-B14F-4D97-AF65-F5344CB8AC3E}">
        <p14:creationId xmlns:p14="http://schemas.microsoft.com/office/powerpoint/2010/main" val="79668151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Conclusion</a:t>
            </a:r>
            <a:endParaRPr lang="en-US" dirty="0"/>
          </a:p>
        </p:txBody>
      </p:sp>
      <p:sp>
        <p:nvSpPr>
          <p:cNvPr id="3" name="Content Placeholder 2"/>
          <p:cNvSpPr>
            <a:spLocks noGrp="1"/>
          </p:cNvSpPr>
          <p:nvPr>
            <p:ph idx="1"/>
          </p:nvPr>
        </p:nvSpPr>
        <p:spPr/>
        <p:txBody>
          <a:bodyPr>
            <a:normAutofit/>
          </a:bodyPr>
          <a:lstStyle/>
          <a:p>
            <a:r>
              <a:rPr lang="en-US" dirty="0" smtClean="0"/>
              <a:t>Maybe Vegas has the perfect model.</a:t>
            </a:r>
          </a:p>
          <a:p>
            <a:r>
              <a:rPr lang="en-US" dirty="0" smtClean="0"/>
              <a:t>But wait, all models are wrong.</a:t>
            </a:r>
          </a:p>
          <a:p>
            <a:endParaRPr lang="en-US" dirty="0" smtClean="0"/>
          </a:p>
          <a:p>
            <a:pPr marL="0" indent="0" algn="ctr">
              <a:buNone/>
            </a:pPr>
            <a:r>
              <a:rPr lang="en-US" dirty="0" smtClean="0"/>
              <a:t>”All Models Are Wrong”</a:t>
            </a:r>
          </a:p>
          <a:p>
            <a:pPr marL="0" indent="0">
              <a:buNone/>
            </a:pPr>
            <a:r>
              <a:rPr lang="en-US" dirty="0"/>
              <a:t>	</a:t>
            </a:r>
            <a:r>
              <a:rPr lang="en-US" dirty="0" smtClean="0"/>
              <a:t>		-George Box</a:t>
            </a:r>
          </a:p>
          <a:p>
            <a:pPr marL="0" indent="0">
              <a:buNone/>
            </a:pPr>
            <a:r>
              <a:rPr lang="en-US" dirty="0"/>
              <a:t>	</a:t>
            </a:r>
            <a:r>
              <a:rPr lang="en-US" dirty="0" smtClean="0"/>
              <a:t>	       - Nichole Bennett</a:t>
            </a:r>
          </a:p>
          <a:p>
            <a:pPr marL="0" indent="0">
              <a:buNone/>
            </a:pPr>
            <a:r>
              <a:rPr lang="en-US" dirty="0"/>
              <a:t>	</a:t>
            </a:r>
            <a:r>
              <a:rPr lang="en-US" dirty="0" smtClean="0"/>
              <a:t>	-Cliff </a:t>
            </a:r>
            <a:r>
              <a:rPr lang="en-US" dirty="0" err="1" smtClean="0"/>
              <a:t>Eversdyk</a:t>
            </a:r>
            <a:endParaRPr lang="en-US" dirty="0" smtClean="0"/>
          </a:p>
          <a:p>
            <a:pPr marL="0" indent="0">
              <a:buNone/>
            </a:pPr>
            <a:r>
              <a:rPr lang="en-US" dirty="0"/>
              <a:t>	 </a:t>
            </a:r>
            <a:r>
              <a:rPr lang="en-US" dirty="0" smtClean="0"/>
              <a:t>     -Andrew Adelson</a:t>
            </a:r>
          </a:p>
          <a:p>
            <a:pPr marL="0" indent="0">
              <a:buNone/>
            </a:pPr>
            <a:endParaRPr lang="en-US" dirty="0" smtClean="0"/>
          </a:p>
        </p:txBody>
      </p:sp>
    </p:spTree>
    <p:extLst>
      <p:ext uri="{BB962C8B-B14F-4D97-AF65-F5344CB8AC3E}">
        <p14:creationId xmlns:p14="http://schemas.microsoft.com/office/powerpoint/2010/main" val="101967645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Conclusion (cont.)</a:t>
            </a:r>
            <a:endParaRPr lang="en-US" dirty="0"/>
          </a:p>
        </p:txBody>
      </p:sp>
      <p:sp>
        <p:nvSpPr>
          <p:cNvPr id="3" name="Content Placeholder 2"/>
          <p:cNvSpPr>
            <a:spLocks noGrp="1"/>
          </p:cNvSpPr>
          <p:nvPr>
            <p:ph idx="1"/>
          </p:nvPr>
        </p:nvSpPr>
        <p:spPr/>
        <p:txBody>
          <a:bodyPr>
            <a:normAutofit lnSpcReduction="10000"/>
          </a:bodyPr>
          <a:lstStyle/>
          <a:p>
            <a:r>
              <a:rPr lang="en-US" dirty="0" smtClean="0"/>
              <a:t>Because Vegas has more data, lots of odds makers that can bag their models, that can then be bagged with other odds makers models, I don’t like my chances of finding greater </a:t>
            </a:r>
            <a:r>
              <a:rPr lang="en-US" smtClean="0"/>
              <a:t>than </a:t>
            </a:r>
            <a:r>
              <a:rPr lang="en-US" smtClean="0"/>
              <a:t>52.63% </a:t>
            </a:r>
            <a:r>
              <a:rPr lang="en-US" dirty="0" smtClean="0"/>
              <a:t>of beating the spread on all games.</a:t>
            </a:r>
          </a:p>
          <a:p>
            <a:r>
              <a:rPr lang="en-US" dirty="0" smtClean="0"/>
              <a:t>I don’t think it is impossible.</a:t>
            </a:r>
          </a:p>
          <a:p>
            <a:r>
              <a:rPr lang="en-US" dirty="0" smtClean="0"/>
              <a:t>I do think that one should be very selective in deciding on which games to bet. There needs to be a significant disparity between your model and the Vegas line. This would lend itself toward regression instead of classification</a:t>
            </a:r>
          </a:p>
          <a:p>
            <a:r>
              <a:rPr lang="en-US" dirty="0" smtClean="0"/>
              <a:t>A model that just uses statistics from within one season is highly unlikely to prove profitable. Other features must be introduced.</a:t>
            </a:r>
          </a:p>
          <a:p>
            <a:endParaRPr lang="en-US" dirty="0" smtClean="0"/>
          </a:p>
        </p:txBody>
      </p:sp>
    </p:spTree>
    <p:extLst>
      <p:ext uri="{BB962C8B-B14F-4D97-AF65-F5344CB8AC3E}">
        <p14:creationId xmlns:p14="http://schemas.microsoft.com/office/powerpoint/2010/main" val="204552788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The End</a:t>
            </a:r>
            <a:endParaRPr lang="en-US"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10918" y="1825625"/>
            <a:ext cx="7970164" cy="4351338"/>
          </a:xfrm>
        </p:spPr>
      </p:pic>
    </p:spTree>
    <p:extLst>
      <p:ext uri="{BB962C8B-B14F-4D97-AF65-F5344CB8AC3E}">
        <p14:creationId xmlns:p14="http://schemas.microsoft.com/office/powerpoint/2010/main" val="100369774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The Vegas Cut</a:t>
            </a:r>
            <a:endParaRPr lang="en-US" dirty="0"/>
          </a:p>
        </p:txBody>
      </p:sp>
      <p:sp>
        <p:nvSpPr>
          <p:cNvPr id="3" name="Content Placeholder 2"/>
          <p:cNvSpPr>
            <a:spLocks noGrp="1"/>
          </p:cNvSpPr>
          <p:nvPr>
            <p:ph idx="1"/>
          </p:nvPr>
        </p:nvSpPr>
        <p:spPr/>
        <p:txBody>
          <a:bodyPr>
            <a:normAutofit lnSpcReduction="10000"/>
          </a:bodyPr>
          <a:lstStyle/>
          <a:p>
            <a:r>
              <a:rPr lang="en-US" dirty="0" smtClean="0"/>
              <a:t>Okay, so let’s say I build a model that predicts with 52% accuracy the correct side. </a:t>
            </a:r>
          </a:p>
          <a:p>
            <a:r>
              <a:rPr lang="en-US" dirty="0" smtClean="0"/>
              <a:t>Well I am still losing.</a:t>
            </a:r>
          </a:p>
          <a:p>
            <a:r>
              <a:rPr lang="en-US" dirty="0" smtClean="0"/>
              <a:t>Vegas makes its </a:t>
            </a:r>
            <a:r>
              <a:rPr lang="en-US" dirty="0" err="1" smtClean="0"/>
              <a:t>vig</a:t>
            </a:r>
            <a:r>
              <a:rPr lang="en-US" dirty="0" smtClean="0"/>
              <a:t> so a return on a point spread bet is roughly 90%.</a:t>
            </a:r>
          </a:p>
          <a:p>
            <a:r>
              <a:rPr lang="en-US" dirty="0" smtClean="0"/>
              <a:t>What is my expected result if I bet a dollar?</a:t>
            </a:r>
          </a:p>
          <a:p>
            <a:pPr lvl="1"/>
            <a:r>
              <a:rPr lang="en-US" dirty="0" smtClean="0"/>
              <a:t>52% I win 90 cents</a:t>
            </a:r>
          </a:p>
          <a:p>
            <a:pPr lvl="1"/>
            <a:r>
              <a:rPr lang="en-US" dirty="0" smtClean="0"/>
              <a:t>48% I lose $1</a:t>
            </a:r>
          </a:p>
          <a:p>
            <a:pPr lvl="1"/>
            <a:r>
              <a:rPr lang="en-US" dirty="0" smtClean="0"/>
              <a:t>Expected Value = .52*(</a:t>
            </a:r>
            <a:r>
              <a:rPr lang="en-US" dirty="0" smtClean="0">
                <a:solidFill>
                  <a:srgbClr val="92D050"/>
                </a:solidFill>
              </a:rPr>
              <a:t>.9</a:t>
            </a:r>
            <a:r>
              <a:rPr lang="en-US" dirty="0" smtClean="0"/>
              <a:t>)+.48*(</a:t>
            </a:r>
            <a:r>
              <a:rPr lang="en-US" dirty="0" smtClean="0">
                <a:solidFill>
                  <a:srgbClr val="FF0000"/>
                </a:solidFill>
              </a:rPr>
              <a:t>-1</a:t>
            </a:r>
            <a:r>
              <a:rPr lang="en-US" dirty="0" smtClean="0"/>
              <a:t>) = </a:t>
            </a:r>
            <a:r>
              <a:rPr lang="en-US" dirty="0" smtClean="0">
                <a:solidFill>
                  <a:srgbClr val="FF0000"/>
                </a:solidFill>
              </a:rPr>
              <a:t>-.012</a:t>
            </a:r>
          </a:p>
          <a:p>
            <a:pPr lvl="1"/>
            <a:r>
              <a:rPr lang="en-US" dirty="0" smtClean="0">
                <a:solidFill>
                  <a:srgbClr val="FF0000"/>
                </a:solidFill>
              </a:rPr>
              <a:t>ROI = -1.2%</a:t>
            </a:r>
            <a:endParaRPr lang="en-US" dirty="0" smtClean="0"/>
          </a:p>
          <a:p>
            <a:pPr lvl="1"/>
            <a:r>
              <a:rPr lang="en-US" dirty="0" smtClean="0"/>
              <a:t>That’s not good</a:t>
            </a:r>
            <a:endParaRPr lang="en-US" dirty="0"/>
          </a:p>
        </p:txBody>
      </p:sp>
    </p:spTree>
    <p:extLst>
      <p:ext uri="{BB962C8B-B14F-4D97-AF65-F5344CB8AC3E}">
        <p14:creationId xmlns:p14="http://schemas.microsoft.com/office/powerpoint/2010/main" val="103672247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What’s my break even point?</a:t>
            </a:r>
            <a:endParaRPr lang="en-US" dirty="0"/>
          </a:p>
        </p:txBody>
      </p:sp>
      <p:sp>
        <p:nvSpPr>
          <p:cNvPr id="3" name="Content Placeholder 2"/>
          <p:cNvSpPr>
            <a:spLocks noGrp="1"/>
          </p:cNvSpPr>
          <p:nvPr>
            <p:ph idx="1"/>
          </p:nvPr>
        </p:nvSpPr>
        <p:spPr/>
        <p:txBody>
          <a:bodyPr/>
          <a:lstStyle/>
          <a:p>
            <a:r>
              <a:rPr lang="en-US" dirty="0" smtClean="0"/>
              <a:t>Let’s do some algebra:</a:t>
            </a:r>
          </a:p>
          <a:p>
            <a:r>
              <a:rPr lang="en-US" dirty="0" smtClean="0"/>
              <a:t>X*(</a:t>
            </a:r>
            <a:r>
              <a:rPr lang="en-US" dirty="0" smtClean="0">
                <a:solidFill>
                  <a:schemeClr val="accent6"/>
                </a:solidFill>
              </a:rPr>
              <a:t>.9</a:t>
            </a:r>
            <a:r>
              <a:rPr lang="en-US" dirty="0" smtClean="0"/>
              <a:t>) + (1-X)*(</a:t>
            </a:r>
            <a:r>
              <a:rPr lang="en-US" dirty="0" smtClean="0">
                <a:solidFill>
                  <a:srgbClr val="FF0000"/>
                </a:solidFill>
              </a:rPr>
              <a:t>-1</a:t>
            </a:r>
            <a:r>
              <a:rPr lang="en-US" dirty="0" smtClean="0"/>
              <a:t>) = 0</a:t>
            </a:r>
          </a:p>
          <a:p>
            <a:endParaRPr lang="en-US" dirty="0"/>
          </a:p>
          <a:p>
            <a:r>
              <a:rPr lang="en-US" dirty="0" smtClean="0"/>
              <a:t>X = 10/19 = 52.6315%</a:t>
            </a:r>
          </a:p>
          <a:p>
            <a:endParaRPr lang="en-US" dirty="0"/>
          </a:p>
          <a:p>
            <a:r>
              <a:rPr lang="en-US" dirty="0" smtClean="0"/>
              <a:t>So, I need to win 52.63% of the time to break even assuming they take a 10% rake. </a:t>
            </a:r>
          </a:p>
        </p:txBody>
      </p:sp>
    </p:spTree>
    <p:extLst>
      <p:ext uri="{BB962C8B-B14F-4D97-AF65-F5344CB8AC3E}">
        <p14:creationId xmlns:p14="http://schemas.microsoft.com/office/powerpoint/2010/main" val="108552172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854075"/>
          </a:xfrm>
        </p:spPr>
        <p:txBody>
          <a:bodyPr/>
          <a:lstStyle/>
          <a:p>
            <a:pPr algn="ctr"/>
            <a:r>
              <a:rPr lang="en-US" dirty="0" smtClean="0"/>
              <a:t>Goal:</a:t>
            </a:r>
            <a:endParaRPr lang="en-US" dirty="0"/>
          </a:p>
        </p:txBody>
      </p:sp>
      <p:sp>
        <p:nvSpPr>
          <p:cNvPr id="3" name="Content Placeholder 2"/>
          <p:cNvSpPr>
            <a:spLocks noGrp="1"/>
          </p:cNvSpPr>
          <p:nvPr>
            <p:ph idx="1"/>
          </p:nvPr>
        </p:nvSpPr>
        <p:spPr>
          <a:xfrm>
            <a:off x="838200" y="1072055"/>
            <a:ext cx="10515600" cy="5104908"/>
          </a:xfrm>
        </p:spPr>
        <p:txBody>
          <a:bodyPr/>
          <a:lstStyle/>
          <a:p>
            <a:r>
              <a:rPr lang="en-US" dirty="0" smtClean="0"/>
              <a:t>Build a model that correctly predicts the right side of the point spread at least 52.6315% of the time.</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32690" y="2698227"/>
            <a:ext cx="5897618" cy="2606134"/>
          </a:xfrm>
          <a:prstGeom prst="rect">
            <a:avLst/>
          </a:prstGeom>
        </p:spPr>
      </p:pic>
    </p:spTree>
    <p:extLst>
      <p:ext uri="{BB962C8B-B14F-4D97-AF65-F5344CB8AC3E}">
        <p14:creationId xmlns:p14="http://schemas.microsoft.com/office/powerpoint/2010/main" val="151390816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Methodology</a:t>
            </a:r>
            <a:endParaRPr lang="en-US" dirty="0"/>
          </a:p>
        </p:txBody>
      </p:sp>
      <p:sp>
        <p:nvSpPr>
          <p:cNvPr id="3" name="Content Placeholder 2"/>
          <p:cNvSpPr>
            <a:spLocks noGrp="1"/>
          </p:cNvSpPr>
          <p:nvPr>
            <p:ph idx="1"/>
          </p:nvPr>
        </p:nvSpPr>
        <p:spPr/>
        <p:txBody>
          <a:bodyPr/>
          <a:lstStyle/>
          <a:p>
            <a:r>
              <a:rPr lang="en-US" dirty="0" smtClean="0"/>
              <a:t>I used box score data from ONLY the 2016-2017 season. </a:t>
            </a:r>
          </a:p>
          <a:p>
            <a:r>
              <a:rPr lang="en-US" dirty="0" smtClean="0"/>
              <a:t>A box score is all the player statistics for a particular game, ranging from three pointers attempted to turnovers.</a:t>
            </a:r>
          </a:p>
          <a:p>
            <a:r>
              <a:rPr lang="en-US" dirty="0" smtClean="0"/>
              <a:t>I used these stats to create features in my model. </a:t>
            </a:r>
          </a:p>
          <a:p>
            <a:r>
              <a:rPr lang="en-US" dirty="0" smtClean="0"/>
              <a:t>I can only use the data up to a particular game. So, if the Thunder play on December 15, 2016, then I can only use the Thunder’s statistics up to that date. </a:t>
            </a:r>
            <a:endParaRPr lang="en-US" dirty="0"/>
          </a:p>
        </p:txBody>
      </p:sp>
    </p:spTree>
    <p:extLst>
      <p:ext uri="{BB962C8B-B14F-4D97-AF65-F5344CB8AC3E}">
        <p14:creationId xmlns:p14="http://schemas.microsoft.com/office/powerpoint/2010/main" val="141840779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Box Score Example</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02892" y="1690688"/>
            <a:ext cx="8386215" cy="4351338"/>
          </a:xfrm>
        </p:spPr>
      </p:pic>
    </p:spTree>
    <p:extLst>
      <p:ext uri="{BB962C8B-B14F-4D97-AF65-F5344CB8AC3E}">
        <p14:creationId xmlns:p14="http://schemas.microsoft.com/office/powerpoint/2010/main" val="42992576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Important Decision</a:t>
            </a:r>
            <a:endParaRPr lang="en-US" dirty="0"/>
          </a:p>
        </p:txBody>
      </p:sp>
      <p:sp>
        <p:nvSpPr>
          <p:cNvPr id="3" name="Content Placeholder 2"/>
          <p:cNvSpPr>
            <a:spLocks noGrp="1"/>
          </p:cNvSpPr>
          <p:nvPr>
            <p:ph idx="1"/>
          </p:nvPr>
        </p:nvSpPr>
        <p:spPr/>
        <p:txBody>
          <a:bodyPr/>
          <a:lstStyle/>
          <a:p>
            <a:r>
              <a:rPr lang="en-US" dirty="0" smtClean="0"/>
              <a:t>I only use ¾ of the regular season games in my model</a:t>
            </a:r>
          </a:p>
          <a:p>
            <a:r>
              <a:rPr lang="en-US" dirty="0" smtClean="0"/>
              <a:t>I consider the first ¼ of the season to have inconclusive statistics</a:t>
            </a:r>
          </a:p>
          <a:p>
            <a:r>
              <a:rPr lang="en-US" dirty="0" smtClean="0"/>
              <a:t>For example, if the 76ers score 140 points in their first game, then the model make an incorrect prediction for the next game using this statistic.</a:t>
            </a:r>
          </a:p>
          <a:p>
            <a:r>
              <a:rPr lang="en-US" dirty="0" smtClean="0"/>
              <a:t>Everyone knows the 76ers suck.</a:t>
            </a:r>
            <a:endParaRPr lang="en-US" dirty="0"/>
          </a:p>
        </p:txBody>
      </p:sp>
    </p:spTree>
    <p:extLst>
      <p:ext uri="{BB962C8B-B14F-4D97-AF65-F5344CB8AC3E}">
        <p14:creationId xmlns:p14="http://schemas.microsoft.com/office/powerpoint/2010/main" val="16693340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994</TotalTime>
  <Words>1477</Words>
  <Application>Microsoft Macintosh PowerPoint</Application>
  <PresentationFormat>Widescreen</PresentationFormat>
  <Paragraphs>139</Paragraphs>
  <Slides>38</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38</vt:i4>
      </vt:variant>
    </vt:vector>
  </HeadingPairs>
  <TitlesOfParts>
    <vt:vector size="42" baseType="lpstr">
      <vt:lpstr>Arial</vt:lpstr>
      <vt:lpstr>Calibri</vt:lpstr>
      <vt:lpstr>Calibri Light</vt:lpstr>
      <vt:lpstr>Office Theme</vt:lpstr>
      <vt:lpstr>Predicting NBA Point Spreads</vt:lpstr>
      <vt:lpstr>What is a point spread?</vt:lpstr>
      <vt:lpstr>Why should we care?</vt:lpstr>
      <vt:lpstr>The Vegas Cut</vt:lpstr>
      <vt:lpstr>What’s my break even point?</vt:lpstr>
      <vt:lpstr>Goal:</vt:lpstr>
      <vt:lpstr>Methodology</vt:lpstr>
      <vt:lpstr>Box Score Example</vt:lpstr>
      <vt:lpstr>Important Decision</vt:lpstr>
      <vt:lpstr>How were the Vegas lines in 2016?</vt:lpstr>
      <vt:lpstr>Summary Statistics for 2016</vt:lpstr>
      <vt:lpstr>What about Vegas since 2003?</vt:lpstr>
      <vt:lpstr>Summary Statistics for 2003-2016</vt:lpstr>
      <vt:lpstr>Data Collection</vt:lpstr>
      <vt:lpstr>Beautiful Soup</vt:lpstr>
      <vt:lpstr>Baseline</vt:lpstr>
      <vt:lpstr>Four Factors</vt:lpstr>
      <vt:lpstr>Features</vt:lpstr>
      <vt:lpstr>Logistic Regression</vt:lpstr>
      <vt:lpstr>Decision Tree</vt:lpstr>
      <vt:lpstr>K Nearest Neighbors</vt:lpstr>
      <vt:lpstr>Random Forest Classifier</vt:lpstr>
      <vt:lpstr>SVM</vt:lpstr>
      <vt:lpstr>Try PCA with more features?</vt:lpstr>
      <vt:lpstr>Full List of Features</vt:lpstr>
      <vt:lpstr>Explained Variance</vt:lpstr>
      <vt:lpstr>PCA with SVM</vt:lpstr>
      <vt:lpstr>PCA with Random Forest</vt:lpstr>
      <vt:lpstr>Isolating Some Features</vt:lpstr>
      <vt:lpstr>Central Limit Theorem</vt:lpstr>
      <vt:lpstr>Central Limit Theorem</vt:lpstr>
      <vt:lpstr>CLT (cont.)</vt:lpstr>
      <vt:lpstr>Getting 52.2% wins?</vt:lpstr>
      <vt:lpstr>Summary</vt:lpstr>
      <vt:lpstr>Summary (cont.)</vt:lpstr>
      <vt:lpstr>Conclusion</vt:lpstr>
      <vt:lpstr>Conclusion (cont.)</vt:lpstr>
      <vt:lpstr>The End</vt:lpstr>
    </vt:vector>
  </TitlesOfParts>
  <Company/>
  <LinksUpToDate>false</LinksUpToDate>
  <SharedDoc>false</SharedDoc>
  <HyperlinksChanged>false</HyperlinksChanged>
  <AppVersion>15.0026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Predicting NBA Point Spreads</dc:title>
  <dc:creator>Adelson, Andrew L.</dc:creator>
  <cp:lastModifiedBy>Adelson, Andrew L.</cp:lastModifiedBy>
  <cp:revision>42</cp:revision>
  <dcterms:created xsi:type="dcterms:W3CDTF">2017-06-09T00:52:29Z</dcterms:created>
  <dcterms:modified xsi:type="dcterms:W3CDTF">2017-06-27T22:06:33Z</dcterms:modified>
</cp:coreProperties>
</file>